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5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6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46"/>
  </p:notesMasterIdLst>
  <p:handoutMasterIdLst>
    <p:handoutMasterId r:id="rId24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87" r:id="rId24"/>
    <p:sldId id="269" r:id="rId25"/>
    <p:sldId id="1324" r:id="rId26"/>
    <p:sldId id="1323" r:id="rId27"/>
    <p:sldId id="286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08" r:id="rId40"/>
    <p:sldId id="815" r:id="rId41"/>
    <p:sldId id="868" r:id="rId42"/>
    <p:sldId id="1305" r:id="rId43"/>
    <p:sldId id="1309" r:id="rId44"/>
    <p:sldId id="1315" r:id="rId45"/>
    <p:sldId id="1316" r:id="rId46"/>
    <p:sldId id="1317" r:id="rId47"/>
    <p:sldId id="1318" r:id="rId48"/>
    <p:sldId id="1319" r:id="rId49"/>
    <p:sldId id="1320" r:id="rId50"/>
    <p:sldId id="1310" r:id="rId51"/>
    <p:sldId id="1311" r:id="rId52"/>
    <p:sldId id="1312" r:id="rId53"/>
    <p:sldId id="1313" r:id="rId54"/>
    <p:sldId id="1314" r:id="rId55"/>
    <p:sldId id="1306" r:id="rId56"/>
    <p:sldId id="1307" r:id="rId57"/>
    <p:sldId id="1308" r:id="rId58"/>
    <p:sldId id="1304" r:id="rId59"/>
    <p:sldId id="1322" r:id="rId60"/>
    <p:sldId id="1321" r:id="rId61"/>
    <p:sldId id="816" r:id="rId62"/>
    <p:sldId id="817" r:id="rId63"/>
    <p:sldId id="818" r:id="rId64"/>
    <p:sldId id="819" r:id="rId65"/>
    <p:sldId id="820" r:id="rId66"/>
    <p:sldId id="821" r:id="rId67"/>
    <p:sldId id="822" r:id="rId68"/>
    <p:sldId id="823" r:id="rId69"/>
    <p:sldId id="831" r:id="rId70"/>
    <p:sldId id="825" r:id="rId71"/>
    <p:sldId id="890" r:id="rId72"/>
    <p:sldId id="891" r:id="rId73"/>
    <p:sldId id="832" r:id="rId74"/>
    <p:sldId id="889" r:id="rId75"/>
    <p:sldId id="1213" r:id="rId76"/>
    <p:sldId id="1214" r:id="rId77"/>
    <p:sldId id="1215" r:id="rId78"/>
    <p:sldId id="845" r:id="rId79"/>
    <p:sldId id="847" r:id="rId80"/>
    <p:sldId id="849" r:id="rId81"/>
    <p:sldId id="851" r:id="rId82"/>
    <p:sldId id="866" r:id="rId83"/>
    <p:sldId id="1106" r:id="rId84"/>
    <p:sldId id="1109" r:id="rId85"/>
    <p:sldId id="1108" r:id="rId86"/>
    <p:sldId id="1107" r:id="rId87"/>
    <p:sldId id="869" r:id="rId88"/>
    <p:sldId id="870" r:id="rId89"/>
    <p:sldId id="871" r:id="rId90"/>
    <p:sldId id="872" r:id="rId91"/>
    <p:sldId id="873" r:id="rId92"/>
    <p:sldId id="1212" r:id="rId93"/>
    <p:sldId id="874" r:id="rId94"/>
    <p:sldId id="875" r:id="rId95"/>
    <p:sldId id="876" r:id="rId96"/>
    <p:sldId id="877" r:id="rId97"/>
    <p:sldId id="878" r:id="rId98"/>
    <p:sldId id="879" r:id="rId99"/>
    <p:sldId id="880" r:id="rId100"/>
    <p:sldId id="895" r:id="rId101"/>
    <p:sldId id="896" r:id="rId102"/>
    <p:sldId id="1104" r:id="rId103"/>
    <p:sldId id="1105" r:id="rId104"/>
    <p:sldId id="897" r:id="rId105"/>
    <p:sldId id="900" r:id="rId106"/>
    <p:sldId id="901" r:id="rId107"/>
    <p:sldId id="902" r:id="rId108"/>
    <p:sldId id="903" r:id="rId109"/>
    <p:sldId id="904" r:id="rId110"/>
    <p:sldId id="905" r:id="rId111"/>
    <p:sldId id="899" r:id="rId112"/>
    <p:sldId id="898" r:id="rId113"/>
    <p:sldId id="906" r:id="rId114"/>
    <p:sldId id="1110" r:id="rId115"/>
    <p:sldId id="1111" r:id="rId116"/>
    <p:sldId id="1112" r:id="rId117"/>
    <p:sldId id="1113" r:id="rId118"/>
    <p:sldId id="1114" r:id="rId119"/>
    <p:sldId id="1115" r:id="rId120"/>
    <p:sldId id="1209" r:id="rId121"/>
    <p:sldId id="957" r:id="rId122"/>
    <p:sldId id="978" r:id="rId123"/>
    <p:sldId id="979" r:id="rId124"/>
    <p:sldId id="980" r:id="rId125"/>
    <p:sldId id="981" r:id="rId126"/>
    <p:sldId id="982" r:id="rId127"/>
    <p:sldId id="983" r:id="rId128"/>
    <p:sldId id="984" r:id="rId129"/>
    <p:sldId id="985" r:id="rId130"/>
    <p:sldId id="986" r:id="rId131"/>
    <p:sldId id="1117" r:id="rId132"/>
    <p:sldId id="1004" r:id="rId133"/>
    <p:sldId id="991" r:id="rId134"/>
    <p:sldId id="1008" r:id="rId135"/>
    <p:sldId id="1009" r:id="rId136"/>
    <p:sldId id="1010" r:id="rId137"/>
    <p:sldId id="1011" r:id="rId138"/>
    <p:sldId id="1015" r:id="rId139"/>
    <p:sldId id="1016" r:id="rId140"/>
    <p:sldId id="1017" r:id="rId141"/>
    <p:sldId id="1018" r:id="rId142"/>
    <p:sldId id="1019" r:id="rId143"/>
    <p:sldId id="1022" r:id="rId144"/>
    <p:sldId id="1023" r:id="rId145"/>
    <p:sldId id="1024" r:id="rId146"/>
    <p:sldId id="1025" r:id="rId147"/>
    <p:sldId id="1026" r:id="rId148"/>
    <p:sldId id="1027" r:id="rId149"/>
    <p:sldId id="1030" r:id="rId150"/>
    <p:sldId id="1031" r:id="rId151"/>
    <p:sldId id="1032" r:id="rId152"/>
    <p:sldId id="1035" r:id="rId153"/>
    <p:sldId id="1036" r:id="rId154"/>
    <p:sldId id="1037" r:id="rId155"/>
    <p:sldId id="1038" r:id="rId156"/>
    <p:sldId id="1041" r:id="rId157"/>
    <p:sldId id="1042" r:id="rId158"/>
    <p:sldId id="1216" r:id="rId159"/>
    <p:sldId id="1217" r:id="rId160"/>
    <p:sldId id="1218" r:id="rId161"/>
    <p:sldId id="1219" r:id="rId162"/>
    <p:sldId id="1220" r:id="rId163"/>
    <p:sldId id="1221" r:id="rId164"/>
    <p:sldId id="1043" r:id="rId165"/>
    <p:sldId id="1222" r:id="rId166"/>
    <p:sldId id="1223" r:id="rId167"/>
    <p:sldId id="1224" r:id="rId168"/>
    <p:sldId id="1046" r:id="rId169"/>
    <p:sldId id="1047" r:id="rId170"/>
    <p:sldId id="1048" r:id="rId171"/>
    <p:sldId id="1049" r:id="rId172"/>
    <p:sldId id="1052" r:id="rId173"/>
    <p:sldId id="1053" r:id="rId174"/>
    <p:sldId id="1054" r:id="rId175"/>
    <p:sldId id="1055" r:id="rId176"/>
    <p:sldId id="1056" r:id="rId177"/>
    <p:sldId id="1057" r:id="rId178"/>
    <p:sldId id="1301" r:id="rId179"/>
    <p:sldId id="1302" r:id="rId180"/>
    <p:sldId id="1060" r:id="rId181"/>
    <p:sldId id="1061" r:id="rId182"/>
    <p:sldId id="1062" r:id="rId183"/>
    <p:sldId id="1063" r:id="rId184"/>
    <p:sldId id="1064" r:id="rId185"/>
    <p:sldId id="1069" r:id="rId186"/>
    <p:sldId id="1070" r:id="rId187"/>
    <p:sldId id="1071" r:id="rId188"/>
    <p:sldId id="1285" r:id="rId189"/>
    <p:sldId id="1286" r:id="rId190"/>
    <p:sldId id="1287" r:id="rId191"/>
    <p:sldId id="1288" r:id="rId192"/>
    <p:sldId id="1289" r:id="rId193"/>
    <p:sldId id="1072" r:id="rId194"/>
    <p:sldId id="1073" r:id="rId195"/>
    <p:sldId id="1290" r:id="rId196"/>
    <p:sldId id="1077" r:id="rId197"/>
    <p:sldId id="1291" r:id="rId198"/>
    <p:sldId id="1292" r:id="rId199"/>
    <p:sldId id="1078" r:id="rId200"/>
    <p:sldId id="1293" r:id="rId201"/>
    <p:sldId id="1299" r:id="rId202"/>
    <p:sldId id="1300" r:id="rId203"/>
    <p:sldId id="1082" r:id="rId204"/>
    <p:sldId id="1083" r:id="rId205"/>
    <p:sldId id="1084" r:id="rId206"/>
    <p:sldId id="1085" r:id="rId207"/>
    <p:sldId id="1210" r:id="rId208"/>
    <p:sldId id="1088" r:id="rId209"/>
    <p:sldId id="1089" r:id="rId210"/>
    <p:sldId id="1090" r:id="rId211"/>
    <p:sldId id="1091" r:id="rId212"/>
    <p:sldId id="1092" r:id="rId213"/>
    <p:sldId id="829" r:id="rId214"/>
    <p:sldId id="830" r:id="rId215"/>
    <p:sldId id="833" r:id="rId216"/>
    <p:sldId id="834" r:id="rId217"/>
    <p:sldId id="835" r:id="rId218"/>
    <p:sldId id="836" r:id="rId219"/>
    <p:sldId id="888" r:id="rId220"/>
    <p:sldId id="887" r:id="rId221"/>
    <p:sldId id="837" r:id="rId222"/>
    <p:sldId id="842" r:id="rId223"/>
    <p:sldId id="841" r:id="rId224"/>
    <p:sldId id="838" r:id="rId225"/>
    <p:sldId id="839" r:id="rId226"/>
    <p:sldId id="840" r:id="rId227"/>
    <p:sldId id="853" r:id="rId228"/>
    <p:sldId id="854" r:id="rId229"/>
    <p:sldId id="1093" r:id="rId230"/>
    <p:sldId id="1094" r:id="rId231"/>
    <p:sldId id="1095" r:id="rId232"/>
    <p:sldId id="1096" r:id="rId233"/>
    <p:sldId id="1097" r:id="rId234"/>
    <p:sldId id="1098" r:id="rId235"/>
    <p:sldId id="1099" r:id="rId236"/>
    <p:sldId id="1100" r:id="rId237"/>
    <p:sldId id="1101" r:id="rId238"/>
    <p:sldId id="1102" r:id="rId239"/>
    <p:sldId id="1103" r:id="rId240"/>
    <p:sldId id="1211" r:id="rId241"/>
    <p:sldId id="805" r:id="rId242"/>
    <p:sldId id="806" r:id="rId243"/>
    <p:sldId id="279" r:id="rId244"/>
    <p:sldId id="266" r:id="rId245"/>
  </p:sldIdLst>
  <p:sldSz cx="12192000" cy="6858000"/>
  <p:notesSz cx="6858000" cy="9144000"/>
  <p:embeddedFontLst>
    <p:embeddedFont>
      <p:font typeface="Roboto" panose="02000000000000000000" pitchFamily="2" charset="0"/>
      <p:regular r:id="rId248"/>
      <p:bold r:id="rId249"/>
      <p:italic r:id="rId250"/>
      <p:boldItalic r:id="rId251"/>
    </p:embeddedFont>
    <p:embeddedFont>
      <p:font typeface="Roboto Light" panose="02000000000000000000" pitchFamily="2" charset="0"/>
      <p:regular r:id="rId252"/>
      <p:italic r:id="rId253"/>
    </p:embeddedFont>
    <p:embeddedFont>
      <p:font typeface="Roboto Slab" pitchFamily="2" charset="0"/>
      <p:regular r:id="rId254"/>
      <p:bold r:id="rId255"/>
      <p:italic r:id="rId256"/>
      <p:boldItalic r:id="rId257"/>
    </p:embeddedFont>
    <p:embeddedFont>
      <p:font typeface="Roboto Thin" panose="02000000000000000000" pitchFamily="2" charset="0"/>
      <p:regular r:id="rId258"/>
      <p:italic r:id="rId25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</p14:sldIdLst>
        </p14:section>
        <p14:section name="Zom Fatigue" id="{593E26C6-BE09-42E6-8405-C82C9D9BD0C7}">
          <p14:sldIdLst>
            <p14:sldId id="287"/>
            <p14:sldId id="269"/>
            <p14:sldId id="1324"/>
          </p14:sldIdLst>
        </p14:section>
        <p14:section name="Wprowadzenie" id="{7528634D-A28C-4A47-8CAA-2AB251570021}">
          <p14:sldIdLst>
            <p14:sldId id="1323"/>
            <p14:sldId id="286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08"/>
          </p14:sldIdLst>
        </p14:section>
        <p14:section name="Podstawowe pojęcia statystyczne" id="{FB351C70-9D14-46C0-B413-04111E5DE06D}">
          <p14:sldIdLst>
            <p14:sldId id="815"/>
            <p14:sldId id="868"/>
            <p14:sldId id="1305"/>
            <p14:sldId id="1309"/>
            <p14:sldId id="1315"/>
            <p14:sldId id="1316"/>
            <p14:sldId id="1317"/>
            <p14:sldId id="1318"/>
            <p14:sldId id="1319"/>
            <p14:sldId id="1320"/>
            <p14:sldId id="1310"/>
            <p14:sldId id="1311"/>
            <p14:sldId id="1312"/>
            <p14:sldId id="1313"/>
            <p14:sldId id="1314"/>
            <p14:sldId id="1306"/>
            <p14:sldId id="1307"/>
            <p14:sldId id="1308"/>
          </p14:sldIdLst>
        </p14:section>
        <p14:section name="Podstawowe miary rozkłdau" id="{DF34AD98-B167-4981-AA77-2FA312EAC1FF}">
          <p14:sldIdLst>
            <p14:sldId id="1304"/>
            <p14:sldId id="1322"/>
            <p14:sldId id="1321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rozkłady - przykłady" id="{2CA30BC8-3F4E-400A-9C46-5F8917FF882E}">
          <p14:sldIdLst>
            <p14:sldId id="845"/>
            <p14:sldId id="847"/>
            <p14:sldId id="849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1212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301"/>
            <p14:sldId id="1302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290"/>
            <p14:sldId id="1077"/>
            <p14:sldId id="1291"/>
            <p14:sldId id="1292"/>
            <p14:sldId id="1078"/>
            <p14:sldId id="1293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91" d="100"/>
          <a:sy n="91" d="100"/>
        </p:scale>
        <p:origin x="1026" y="58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handoutMaster" Target="handoutMasters/handout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font" Target="fonts/font11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38" Type="http://schemas.openxmlformats.org/officeDocument/2006/relationships/slide" Target="slides/slide221.xml"/><Relationship Id="rId254" Type="http://schemas.openxmlformats.org/officeDocument/2006/relationships/font" Target="fonts/font7.fntdata"/><Relationship Id="rId259" Type="http://schemas.openxmlformats.org/officeDocument/2006/relationships/font" Target="fonts/font12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slide" Target="slides/slide227.xml"/><Relationship Id="rId249" Type="http://schemas.openxmlformats.org/officeDocument/2006/relationships/font" Target="fonts/font2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260" Type="http://schemas.openxmlformats.org/officeDocument/2006/relationships/commentAuthors" Target="commentAuthors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slide" Target="slides/slide217.xml"/><Relationship Id="rId239" Type="http://schemas.openxmlformats.org/officeDocument/2006/relationships/slide" Target="slides/slide22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font" Target="fonts/font3.fntdata"/><Relationship Id="rId255" Type="http://schemas.openxmlformats.org/officeDocument/2006/relationships/font" Target="fonts/font8.fntdata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slide" Target="slides/slide223.xml"/><Relationship Id="rId245" Type="http://schemas.openxmlformats.org/officeDocument/2006/relationships/slide" Target="slides/slide228.xml"/><Relationship Id="rId261" Type="http://schemas.openxmlformats.org/officeDocument/2006/relationships/presProps" Target="presProp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font" Target="fonts/font4.fntdata"/><Relationship Id="rId256" Type="http://schemas.openxmlformats.org/officeDocument/2006/relationships/font" Target="fonts/font9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font" Target="fonts/font10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theme" Target="theme/theme1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tableStyles" Target="tableStyle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44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41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  <p:sldLayoutId id="214748569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36.jpg"/><Relationship Id="rId4" Type="http://schemas.openxmlformats.org/officeDocument/2006/relationships/hyperlink" Target="mailto:mail.szkolenia@comarch.pl" TargetMode="Externa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896AE-0D97-5339-F369-DB866F16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A77261A-468A-7439-F143-56B23C0F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086EEB6-FF9A-4F33-457A-23D52ACD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904437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349F52-B6B6-91A5-42FE-DAEBC846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36" y="1836616"/>
            <a:ext cx="5320728" cy="39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 Omówmy to na przykładowych danych:</a:t>
            </a:r>
          </a:p>
          <a:p>
            <a:pPr marL="0" lvl="1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0FC951B-B15C-F54E-EEBF-8A9BCEA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2" y="3400069"/>
            <a:ext cx="6136655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C0917A-CC4F-053A-2CE7-9B2D0E58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4" y="2149966"/>
            <a:ext cx="10331751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A06C7-EBC4-C9FA-FFA8-37805099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22" y="2492896"/>
            <a:ext cx="1069135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CCA5ED-8CA5-130D-4D7B-1D3DA93A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9" y="2276872"/>
            <a:ext cx="94147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F590FD-2AF4-8D05-5190-EF1EE734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9" y="2189652"/>
            <a:ext cx="9881662" cy="3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273A28-4C5F-ADE5-D05D-AC651D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2" y="2420888"/>
            <a:ext cx="114563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3E1D-F0FB-C519-8CC4-310B24A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C676FDF-6BA0-DB31-3882-B3385F77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92FBC56-F2B4-F6A5-D1B1-D8C360C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isnull</a:t>
            </a:r>
            <a:r>
              <a:rPr lang="pl-PL" dirty="0"/>
              <a:t> i </a:t>
            </a:r>
            <a:r>
              <a:rPr lang="pl-PL" dirty="0" err="1"/>
              <a:t>notnull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F90742-E886-1A3F-F210-CF7DE175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3" y="2132856"/>
            <a:ext cx="837911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2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8A65-6AB8-8D85-C60B-4577A223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76C86-4967-7E9C-584B-9B02CDD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1496A9-ABA5-9C37-7252-5226A04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metod filtrowania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E579B6-5777-A099-AEBE-121846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7" y="2060848"/>
            <a:ext cx="9066285" cy="41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2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Możesz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3817345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Populacja i próba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r>
              <a:rPr lang="pl-PL" dirty="0"/>
              <a:t>Populacja:</a:t>
            </a:r>
          </a:p>
          <a:p>
            <a:pPr marL="0" indent="0" algn="just">
              <a:buNone/>
            </a:pPr>
            <a:r>
              <a:rPr lang="pl-PL" dirty="0"/>
              <a:t>Cały zbiór elementów, który nas interesuje (np. wszyscy mieszkańcy miasta).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Próba:</a:t>
            </a:r>
          </a:p>
          <a:p>
            <a:pPr marL="0" indent="0" algn="just">
              <a:buNone/>
            </a:pPr>
            <a:r>
              <a:rPr lang="pl-PL" dirty="0"/>
              <a:t>Podzbiór populacji, który analizujemy w celu wyciągnięcia wniosków (np. 100 mieszkańców wybranych do badania).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Losowa próba:</a:t>
            </a:r>
          </a:p>
          <a:p>
            <a:pPr marL="0" indent="0" algn="just">
              <a:buNone/>
            </a:pPr>
            <a:r>
              <a:rPr lang="pl-PL" dirty="0"/>
              <a:t>Każdy element ma równe szanse znalezienia się w próbie.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Zmienne statystyczne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Zmienne ilościowe (liczbowe): wyrażają wielkość (np. wiek, wzrost).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Dyskretne: przyjmują skończoną liczbę wartości (np. liczba dzieci).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Ciągłe: mogą przyjmować dowolną wartość w przedziale (np. waga).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Zmienne jakościowe (kategorialne): opisują cechy (np. płeć, kolor oczu).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2D75-7DD9-3985-F523-80929F97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200FE-352B-F2BF-A16F-BF8A9C81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5BC52A-532C-2A29-709C-28D145F68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nominalne: Kategorie bez porządku (np. kolory).</a:t>
            </a:r>
          </a:p>
          <a:p>
            <a:pPr marL="0" indent="0" algn="just">
              <a:buNone/>
            </a:pPr>
            <a:r>
              <a:rPr lang="pl-PL" dirty="0"/>
              <a:t>Dane porządkowe: Kategorie mające uporządkowanie (np. oceny: słaby, dobry, bardzo dobry).</a:t>
            </a:r>
          </a:p>
          <a:p>
            <a:pPr marL="0" indent="0" algn="just">
              <a:buNone/>
            </a:pPr>
            <a:r>
              <a:rPr lang="pl-PL" dirty="0"/>
              <a:t>Dane przedziałowe: Liczbowe dane bez absolutnego zera (np. temperatura °C).</a:t>
            </a:r>
          </a:p>
          <a:p>
            <a:pPr marL="0" indent="0" algn="just">
              <a:buNone/>
            </a:pPr>
            <a:r>
              <a:rPr lang="pl-PL" dirty="0"/>
              <a:t>Dane ilorazowe: Liczbowe dane z absolutnym zerem (np. waga, dochód).</a:t>
            </a:r>
          </a:p>
        </p:txBody>
      </p:sp>
    </p:spTree>
    <p:extLst>
      <p:ext uri="{BB962C8B-B14F-4D97-AF65-F5344CB8AC3E}">
        <p14:creationId xmlns:p14="http://schemas.microsoft.com/office/powerpoint/2010/main" val="357951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C469-DAD9-985B-5E5D-87A57F09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D9E29D3-162B-AF75-FF3D-131977E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68158DB-99DF-527D-60A0-948A059F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To dane kategorialne bez porządku czy hierarchii.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Kategorie są różne, ale nie można powiedzieć, że jedna jest „lepsza” lub „większa” od drugiej.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Używane do identyfikacji, grupowania lub etykietowania.</a:t>
            </a:r>
          </a:p>
        </p:txBody>
      </p:sp>
    </p:spTree>
    <p:extLst>
      <p:ext uri="{BB962C8B-B14F-4D97-AF65-F5344CB8AC3E}">
        <p14:creationId xmlns:p14="http://schemas.microsoft.com/office/powerpoint/2010/main" val="350872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6CE6-49FA-6954-2270-6CEAFCA4F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373104-74BC-6BD3-ACDC-EF384AC0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7F71B6-E0FC-1C4D-8033-DB41CDF6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/>
              <a:t>Kolory: czerwony, zielony, niebieski – żaden kolor nie jest „większy” ani „mniejszy”.</a:t>
            </a:r>
          </a:p>
          <a:p>
            <a:pPr lvl="1" algn="just"/>
            <a:r>
              <a:rPr lang="pl-PL" dirty="0"/>
              <a:t>Płeć: kobieta, mężczyzna, inne – nie ma naturalnego porządku.</a:t>
            </a:r>
          </a:p>
          <a:p>
            <a:pPr lvl="1" algn="just"/>
            <a:r>
              <a:rPr lang="pl-PL" dirty="0"/>
              <a:t>Miejsca zamieszkania: miasto, wieś.</a:t>
            </a:r>
          </a:p>
        </p:txBody>
      </p:sp>
    </p:spTree>
    <p:extLst>
      <p:ext uri="{BB962C8B-B14F-4D97-AF65-F5344CB8AC3E}">
        <p14:creationId xmlns:p14="http://schemas.microsoft.com/office/powerpoint/2010/main" val="228624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06A2B-6F62-5314-23B8-876A5DF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DBFD61A-F181-0A83-DD31-26240E25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9E41668-63C9-13E0-1BAB-9DEBEC60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liczyć, ile razy występuje dana kategoria (np. ilu uczestników wybrało „czerwony”), ale nie można ich porządkować ani wykonywać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246872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BCFA-E84F-76DF-0800-320521E0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5F68D-4A5F-83B7-0FAA-77850F34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938C40-1DBE-81DE-C4D3-1DDC9CA5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410619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3722-3013-DDB2-954B-14D8169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C10D599-5730-4989-BFA8-1E1D9960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A7B6227-9FCF-FDD6-A1C6-6371A93E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Oceny: słaby, średni, dobry, bardzo dobry – wiadomo, że „bardzo dobry” jest lepszy od „dobry”, ale nie wiadomo, o ile.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Poziom wykształcenia: podstawowe, średnie, wyższe.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Stopnie bólu: brak, łagodny, umiarkowany, silny.</a:t>
            </a:r>
          </a:p>
        </p:txBody>
      </p:sp>
    </p:spTree>
    <p:extLst>
      <p:ext uri="{BB962C8B-B14F-4D97-AF65-F5344CB8AC3E}">
        <p14:creationId xmlns:p14="http://schemas.microsoft.com/office/powerpoint/2010/main" val="173064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A628-575A-27F0-A77F-2DC0C02E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0EB8B9-59BD-99C7-6DB2-6680DA9D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FED31D-088C-8535-C37A-C78B13A1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149001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DCCA-AC41-BF4D-9CEE-FE46C73D4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D479452-A933-01CF-ACEE-2E520FE5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7DA1566-A622-A33D-F4BD-E0F9BDC1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porządkować kategorie (np. „średni” &gt; „słaby”), ale nie możesz obliczać różnic ani stosować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3107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5AFC-638B-C6DC-DC64-3FBD928E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F8C8B7-8165-C550-F837-49B6DD6A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5C54B6-AC55-C27C-E17D-DBCFC88D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przedziałowe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mierzalne, ale nie mają absolutnego zera, co oznacza, że zero nie oznacza całkowitego braku wartości.</a:t>
            </a:r>
          </a:p>
          <a:p>
            <a:pPr lvl="1" algn="just"/>
            <a:r>
              <a:rPr lang="pl-PL" sz="2000" dirty="0"/>
              <a:t>Pozwalają na wykonywanie operacji takich jak dodawanie czy odejmowanie, ale nie na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243669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E217-2C3F-3E0D-7A84-0E189E35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B08F82F-323D-865E-27BD-4EFC3E2D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9CA37F62-22EF-5751-ED2E-604FD594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Dane przedziałowe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Temperatura w stopniach Celsjusza: 0°C nie oznacza całkowitego braku temperatury; to punkt odniesienia.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Czas w kalendarzu: Lata przed i po „roku 0” nie reprezentują absolutnego początku czasu.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powiedzieć, że różnica między 20°C a 30°C wynosi 10°C, ale nie możesz powiedzieć, że 30°C jest „trzy razy cieplejsze” od 10°C, bo skala nie ma absolutnego zera.</a:t>
            </a:r>
          </a:p>
        </p:txBody>
      </p:sp>
    </p:spTree>
    <p:extLst>
      <p:ext uri="{BB962C8B-B14F-4D97-AF65-F5344CB8AC3E}">
        <p14:creationId xmlns:p14="http://schemas.microsoft.com/office/powerpoint/2010/main" val="355919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8ADB-5BE5-C0EB-6F29-65C0C24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8DD9CB-1397-64C1-640A-79FF651F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B648FB-4B71-7EC4-E17A-84C9A5C3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48691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54A6-EB1E-2EDC-662B-5DA51A43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54563D5-A581-D203-C2D8-0F4027F2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7CFDB3-7C0C-1530-3216-7E0D2300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ilorazowe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Waga: 0 kg oznacza brak wagi, a 10 kg jest dwa razy cięższe niż 5 kg.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Dochód: 0 zł oznacza brak dochodu, a 100 zł to dwa razy więcej niż 50 zł.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Długość: 0 cm oznacza brak długości, a 20 cm to dwa razy więcej niż 10 cm.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nie tylko obliczać różnice (np. 20 cm - 10 cm = 10 cm), ale także porównywać ilorazy (np. 20 cm / 10 cm = 2, więc 20 cm jest dwa razy dłuższe niż 10 cm).</a:t>
            </a:r>
          </a:p>
        </p:txBody>
      </p:sp>
    </p:spTree>
    <p:extLst>
      <p:ext uri="{BB962C8B-B14F-4D97-AF65-F5344CB8AC3E}">
        <p14:creationId xmlns:p14="http://schemas.microsoft.com/office/powerpoint/2010/main" val="11322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9665-E1AE-4FCC-0EBB-BC2D1A63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DAD363-115A-8FB4-7861-88ED1802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BAF6D0-391F-8841-C2D3-D4487CB2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170555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EA645-473B-77EC-94B4-D85FF7B98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89BFAA-F65D-AB8B-7714-F36A016B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79232BC-7DBF-84FD-CE6B-EE4D560A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Statystyka opisowa i statystyka wnioskowania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opisowa: Służy do opisu danych, np. średnia, mediana, wykresy.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wnioskowania: Umożliwia wyciąganie wniosków o populacji na podstawie próby (np. testy statystyczne, estymacja).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1435-3318-BC26-4177-48841E0D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1788DF-6635-DF3E-DACC-C9BBE9B1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89AFBC-3C26-6733-5A17-7E797302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Parametry i statystyki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Parametr: Wartość opisująca populację (np. średnia populacji).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Statystyka: Wartość obliczona na podstawie próby (np. średnia próby).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74203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CF70-2DE0-AF2D-36E1-36E70B9E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415772B-6397-1D98-96BC-BD888972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918CCA8-33AE-6AAF-B788-A98CD19B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normalny: Dane tworzą charakterystyczny „dzwon” wokół średniej.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skośny: Dane przesunięte w jedną stronę (np. więcej niskich lub wysokich wartości).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5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A2C9-2787-85DE-1DFE-305CF1E5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8565EF90-3AEA-127B-826E-E85FE2D6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2AEA567-0EBC-455A-5D00-846CFC85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Podstawowe miary rozkładu to narzędzia statystyczne, które pozwalają opisać, jak dane są rozmieszczone w zbiorze. 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Wyjaśnienie można podzielić na trzy kluczowe elementy: 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tendencja centralna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zmienności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kształtu rozkładu</a:t>
            </a:r>
          </a:p>
        </p:txBody>
      </p:sp>
    </p:spTree>
    <p:extLst>
      <p:ext uri="{BB962C8B-B14F-4D97-AF65-F5344CB8AC3E}">
        <p14:creationId xmlns:p14="http://schemas.microsoft.com/office/powerpoint/2010/main" val="404635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A8C3-171C-F056-D2B4-1C2D0E59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D4B2F-C0FB-C1A8-25A3-C130DFC4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31FD03-C6FA-707E-9904-1F9936BE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Tendencja centralna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Te miary wskazują, wokół jakiej wartości koncentrują się dane w zbiorze. Główne miary to: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 suma wszystkich wartości podzielona przez ich liczbę; najczęściej używana miara.</a:t>
            </a:r>
          </a:p>
          <a:p>
            <a:pPr lvl="1" algn="just"/>
            <a:r>
              <a:rPr lang="pl-PL" dirty="0"/>
              <a:t>Mediana: wartość środkowa w uporządkowanym zbiorze danych; odporna na wartości odstające.</a:t>
            </a:r>
          </a:p>
          <a:p>
            <a:pPr lvl="1" algn="just"/>
            <a:r>
              <a:rPr lang="pl-PL" dirty="0"/>
              <a:t>Dominanta: najczęściej występująca wartość w zbiorze.</a:t>
            </a:r>
          </a:p>
        </p:txBody>
      </p:sp>
    </p:spTree>
    <p:extLst>
      <p:ext uri="{BB962C8B-B14F-4D97-AF65-F5344CB8AC3E}">
        <p14:creationId xmlns:p14="http://schemas.microsoft.com/office/powerpoint/2010/main" val="3291805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0018-8791-F483-2E2D-9894D43C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9D4B29C-984F-B623-F232-0967F796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6B86697-D32A-8157-19E1-5FD182DB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Miary zmienności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Określają, jak rozproszone są dane wokół wartości centralnej: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Odchylenie standardowe (SD): mierzy, jak bardzo dane różnią się od średniej; im wyższe, tym większe rozproszenie.</a:t>
            </a:r>
          </a:p>
          <a:p>
            <a:pPr algn="just"/>
            <a:r>
              <a:rPr lang="pl-PL" dirty="0"/>
              <a:t>Rozstęp (</a:t>
            </a:r>
            <a:r>
              <a:rPr lang="pl-PL" dirty="0" err="1"/>
              <a:t>range</a:t>
            </a:r>
            <a:r>
              <a:rPr lang="pl-PL" dirty="0"/>
              <a:t>): różnica między największą a najmniejszą wartością.</a:t>
            </a:r>
          </a:p>
          <a:p>
            <a:pPr algn="just"/>
            <a:r>
              <a:rPr lang="pl-PL" dirty="0"/>
              <a:t>Rozstęp </a:t>
            </a:r>
            <a:r>
              <a:rPr lang="pl-PL" dirty="0" err="1"/>
              <a:t>międzykwartylowy</a:t>
            </a:r>
            <a:r>
              <a:rPr lang="pl-PL" dirty="0"/>
              <a:t> (IQR): różnica między trzecim a pierwszym </a:t>
            </a:r>
            <a:r>
              <a:rPr lang="pl-PL" dirty="0" err="1"/>
              <a:t>kwartylem</a:t>
            </a:r>
            <a:r>
              <a:rPr lang="pl-PL" dirty="0"/>
              <a:t>*; użyteczny w analizie danych z wartościami odstającymi.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8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*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marL="457200" lvl="1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Zoom </a:t>
            </a:r>
            <a:r>
              <a:rPr lang="pl-PL" dirty="0" err="1"/>
              <a:t>Fatigue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syndrom zdalnego zmęczenia</a:t>
            </a:r>
          </a:p>
          <a:p>
            <a:pPr marL="0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pl-PL" dirty="0"/>
              <a:t>???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09:00-10:00 - Wstęp, powitanie sprawy organizacyjne, </a:t>
            </a:r>
            <a:r>
              <a:rPr lang="pl-PL" dirty="0" err="1"/>
              <a:t>JupyterNotebook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Podstawowe pojęcia statystyczne + Podstawowe miary rozkładu</a:t>
            </a:r>
          </a:p>
          <a:p>
            <a:r>
              <a:rPr lang="pl-PL" dirty="0"/>
              <a:t>11:20-11:30 - PRZERWA 10 MIN</a:t>
            </a:r>
          </a:p>
          <a:p>
            <a:r>
              <a:rPr lang="pl-PL" dirty="0"/>
              <a:t>11:30-12:30 - </a:t>
            </a:r>
            <a:r>
              <a:rPr lang="pl-PL" dirty="0" err="1"/>
              <a:t>Python</a:t>
            </a:r>
            <a:r>
              <a:rPr lang="pl-PL" dirty="0"/>
              <a:t> – podstawy</a:t>
            </a:r>
          </a:p>
          <a:p>
            <a:r>
              <a:rPr lang="pl-PL" dirty="0"/>
              <a:t>12:30-12:40 - PRZERWA 10 MIN</a:t>
            </a:r>
          </a:p>
          <a:p>
            <a:r>
              <a:rPr lang="pl-PL" dirty="0"/>
              <a:t>12:40-13:40 -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13:40-13:50 - PRZERWA 10 MIN</a:t>
            </a:r>
          </a:p>
          <a:p>
            <a:r>
              <a:rPr lang="pl-PL" dirty="0"/>
              <a:t>13:50-14:50 -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14:50-15:00 - PRZERWA 10 MIN</a:t>
            </a:r>
          </a:p>
          <a:p>
            <a:r>
              <a:rPr lang="pl-PL" dirty="0"/>
              <a:t>15:00-16:00 -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D9A9-BFD9-D328-64F4-7FBC221B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E46EA4B-1A39-8B27-EF8C-7C12BDA0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C3C3A38A-102C-8EC3-886F-34769242D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analizy danych, Analiza z </a:t>
            </a:r>
            <a:r>
              <a:rPr lang="pl-PL" dirty="0" err="1"/>
              <a:t>NumPy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Wstęp do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11:10-12:10 - Analiza pliku z </a:t>
            </a:r>
            <a:r>
              <a:rPr lang="pl-PL" dirty="0" err="1"/>
              <a:t>Pandas</a:t>
            </a:r>
            <a:r>
              <a:rPr lang="pl-PL" dirty="0"/>
              <a:t> - Wczytywanie pliku, podstawowe operacje na danych</a:t>
            </a:r>
          </a:p>
          <a:p>
            <a:r>
              <a:rPr lang="pl-PL" dirty="0"/>
              <a:t>12:10-12:20 - PRZERWA 10 MIN</a:t>
            </a:r>
          </a:p>
          <a:p>
            <a:r>
              <a:rPr lang="pl-PL" dirty="0"/>
              <a:t>12:20-13:20 - Analiza pliku z </a:t>
            </a:r>
            <a:r>
              <a:rPr lang="pl-PL" dirty="0" err="1"/>
              <a:t>Pandas</a:t>
            </a:r>
            <a:r>
              <a:rPr lang="pl-PL" dirty="0"/>
              <a:t> - Sortowanie oraz filtrowanie danych</a:t>
            </a:r>
          </a:p>
          <a:p>
            <a:r>
              <a:rPr lang="pl-PL" dirty="0"/>
              <a:t>13:20-13:30 - PRZERWA 10 MIN</a:t>
            </a:r>
          </a:p>
          <a:p>
            <a:r>
              <a:rPr lang="pl-PL" dirty="0"/>
              <a:t>13:30-14:30 - Analiza pliku z </a:t>
            </a:r>
            <a:r>
              <a:rPr lang="pl-PL" dirty="0" err="1"/>
              <a:t>Pandas</a:t>
            </a:r>
            <a:r>
              <a:rPr lang="pl-PL" dirty="0"/>
              <a:t> - Tabele przestawne, grupowanie, wizualizacja danych</a:t>
            </a:r>
          </a:p>
          <a:p>
            <a:r>
              <a:rPr lang="pl-PL" dirty="0"/>
              <a:t>14:30-14:40 - PRZERWA 10 MIN</a:t>
            </a:r>
          </a:p>
          <a:p>
            <a:r>
              <a:rPr lang="pl-PL" dirty="0"/>
              <a:t>14:40-15:40 - Projekt końcowy</a:t>
            </a:r>
          </a:p>
          <a:p>
            <a:r>
              <a:rPr lang="pl-PL" dirty="0"/>
              <a:t>15:40-16:00 - Zakończenie szkolenia</a:t>
            </a:r>
          </a:p>
        </p:txBody>
      </p:sp>
    </p:spTree>
    <p:extLst>
      <p:ext uri="{BB962C8B-B14F-4D97-AF65-F5344CB8AC3E}">
        <p14:creationId xmlns:p14="http://schemas.microsoft.com/office/powerpoint/2010/main" val="13079406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7161</TotalTime>
  <Words>8807</Words>
  <Application>Microsoft Office PowerPoint</Application>
  <PresentationFormat>Panoramiczny</PresentationFormat>
  <Paragraphs>1171</Paragraphs>
  <Slides>228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228</vt:i4>
      </vt:variant>
    </vt:vector>
  </HeadingPairs>
  <TitlesOfParts>
    <vt:vector size="252" baseType="lpstr">
      <vt:lpstr>Söhne</vt:lpstr>
      <vt:lpstr>Roboto Light</vt:lpstr>
      <vt:lpstr>Arial</vt:lpstr>
      <vt:lpstr>Roboto</vt:lpstr>
      <vt:lpstr>Roboto Slab</vt:lpstr>
      <vt:lpstr>Roboto Thin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Wprowadzenie</vt:lpstr>
      <vt:lpstr>Agenda</vt:lpstr>
      <vt:lpstr>Agenda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Wprowadzenie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126</cp:revision>
  <dcterms:created xsi:type="dcterms:W3CDTF">2023-01-16T07:56:28Z</dcterms:created>
  <dcterms:modified xsi:type="dcterms:W3CDTF">2024-12-12T16:07:49Z</dcterms:modified>
</cp:coreProperties>
</file>